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0" r:id="rId7"/>
    <p:sldId id="272" r:id="rId8"/>
    <p:sldId id="260" r:id="rId9"/>
    <p:sldId id="277" r:id="rId10"/>
    <p:sldId id="271" r:id="rId11"/>
    <p:sldId id="278" r:id="rId12"/>
    <p:sldId id="266" r:id="rId13"/>
    <p:sldId id="269" r:id="rId14"/>
    <p:sldId id="267" r:id="rId15"/>
    <p:sldId id="274" r:id="rId16"/>
    <p:sldId id="268" r:id="rId17"/>
    <p:sldId id="273" r:id="rId18"/>
  </p:sldIdLst>
  <p:sldSz cx="9144000" cy="5143500" type="screen16x9"/>
  <p:notesSz cx="6858000" cy="9144000"/>
  <p:defaultTextStyle>
    <a:defPPr>
      <a:defRPr lang="de-DE"/>
    </a:defPPr>
    <a:lvl1pPr marL="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569" autoAdjust="0"/>
    <p:restoredTop sz="94694" autoAdjust="0"/>
  </p:normalViewPr>
  <p:slideViewPr>
    <p:cSldViewPr showGuides="1">
      <p:cViewPr varScale="1">
        <p:scale>
          <a:sx n="111" d="100"/>
          <a:sy n="111" d="100"/>
        </p:scale>
        <p:origin x="-490" y="-82"/>
      </p:cViewPr>
      <p:guideLst>
        <p:guide orient="horz" pos="2160"/>
        <p:guide orient="horz" pos="162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789040" y="252656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716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8904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8B742-6BAC-4ABF-B2EB-174ED71661C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Logo OTH" descr="OTH_Logo_3zeilig_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>
          <a:xfrm>
            <a:off x="476672" y="251520"/>
            <a:ext cx="298307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3592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C4B87-6123-4AD5-BA18-D0C615F32DE0}" type="datetimeFigureOut">
              <a:rPr lang="de-DE" smtClean="0"/>
              <a:pPr/>
              <a:t>18.11.2020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54D14-BD7D-4C86-87A4-3C7AAB60AB5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2978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286574" y="1138485"/>
            <a:ext cx="7772400" cy="1567997"/>
          </a:xfrm>
        </p:spPr>
        <p:txBody>
          <a:bodyPr rIns="0" anchor="ctr" anchorCtr="0">
            <a:normAutofit/>
          </a:bodyPr>
          <a:lstStyle>
            <a:lvl1pPr algn="l">
              <a:defRPr sz="3300" b="1"/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6574" y="2499742"/>
            <a:ext cx="7774632" cy="32665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eingeben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8029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78200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variabel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3660" y="686480"/>
            <a:ext cx="8568000" cy="3911456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Bild/ Illustration variabel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97068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7335" y="692695"/>
            <a:ext cx="8569325" cy="39067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83234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0804" y="1101599"/>
            <a:ext cx="8569325" cy="35196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11440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rechts"/>
          <p:cNvSpPr>
            <a:spLocks noGrp="1"/>
          </p:cNvSpPr>
          <p:nvPr>
            <p:ph type="pic" sz="quarter" idx="15" hasCustomPrompt="1"/>
          </p:nvPr>
        </p:nvSpPr>
        <p:spPr>
          <a:xfrm>
            <a:off x="4673288" y="1101600"/>
            <a:ext cx="4175512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5" name="Bildplatzhalter links"/>
          <p:cNvSpPr>
            <a:spLocks noGrp="1"/>
          </p:cNvSpPr>
          <p:nvPr>
            <p:ph type="pic" sz="quarter" idx="13" hasCustomPrompt="1"/>
          </p:nvPr>
        </p:nvSpPr>
        <p:spPr>
          <a:xfrm>
            <a:off x="280801" y="1101600"/>
            <a:ext cx="4175999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3288" y="769002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Titel rechts"/>
          <p:cNvSpPr>
            <a:spLocks noGrp="1"/>
          </p:cNvSpPr>
          <p:nvPr>
            <p:ph type="body" sz="quarter" idx="17" hasCustomPrompt="1"/>
          </p:nvPr>
        </p:nvSpPr>
        <p:spPr>
          <a:xfrm>
            <a:off x="281288" y="770400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160609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4672828" y="705883"/>
            <a:ext cx="4168744" cy="360940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Bild fix -&gt;</a:t>
            </a:r>
            <a:br>
              <a:rPr lang="de-DE" dirty="0"/>
            </a:br>
            <a:r>
              <a:rPr lang="de-DE" dirty="0"/>
              <a:t>auf Symbol klicken </a:t>
            </a:r>
            <a:br>
              <a:rPr lang="de-DE" dirty="0"/>
            </a:br>
            <a:r>
              <a:rPr lang="de-DE" dirty="0"/>
              <a:t>und einfügen</a:t>
            </a:r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Unter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2828" y="4436280"/>
            <a:ext cx="4176712" cy="168022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 durch Klick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2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77415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712414"/>
            <a:ext cx="4176000" cy="389858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217606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0800" y="678942"/>
            <a:ext cx="8568000" cy="331271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0800" y="4423049"/>
            <a:ext cx="8568000" cy="308941"/>
          </a:xfrm>
        </p:spPr>
        <p:txBody>
          <a:bodyPr/>
          <a:lstStyle>
            <a:lvl1pPr marL="0" indent="0">
              <a:buNone/>
              <a:defRPr sz="1100"/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0800" y="3999600"/>
            <a:ext cx="8568000" cy="424800"/>
          </a:xfrm>
        </p:spPr>
        <p:txBody>
          <a:bodyPr rIns="0" anchor="b" anchorCtr="0">
            <a:noAutofit/>
          </a:bodyPr>
          <a:lstStyle>
            <a:lvl1pPr marL="0" indent="0" algn="l">
              <a:buNone/>
              <a:defRPr sz="2100" b="0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0978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"/>
          <p:cNvSpPr>
            <a:spLocks noGrp="1"/>
          </p:cNvSpPr>
          <p:nvPr>
            <p:ph idx="1" hasCustomPrompt="1"/>
          </p:nvPr>
        </p:nvSpPr>
        <p:spPr>
          <a:xfrm>
            <a:off x="279167" y="1036558"/>
            <a:ext cx="8568000" cy="3507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aseline="0"/>
            </a:lvl1pPr>
            <a:lvl2pPr marL="366686" indent="-169057"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Text bearbeiten oder Bild/ Illustration einfügen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2934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rechts oben)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"/>
          <p:cNvSpPr>
            <a:spLocks noGrp="1"/>
          </p:cNvSpPr>
          <p:nvPr>
            <p:ph idx="15" hasCustomPrompt="1"/>
          </p:nvPr>
        </p:nvSpPr>
        <p:spPr>
          <a:xfrm>
            <a:off x="279167" y="668709"/>
            <a:ext cx="8569633" cy="39430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aseline="0"/>
            </a:lvl1pPr>
            <a:lvl2pPr marL="366686" indent="-169057"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Text bearbeiten oder Bild/ Illustration einfügen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96329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10"/>
          <p:cNvCxnSpPr/>
          <p:nvPr userDrawn="1"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279403" y="1492419"/>
            <a:ext cx="8569325" cy="31130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9403" y="1044448"/>
            <a:ext cx="8568000" cy="262346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eingeben</a:t>
            </a:r>
          </a:p>
        </p:txBody>
      </p:sp>
      <p:pic>
        <p:nvPicPr>
          <p:cNvPr id="7" name="Logo OTH" descr="OTH_Logo_3zeilig_AM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>
          <a:xfrm>
            <a:off x="279403" y="104775"/>
            <a:ext cx="2237306" cy="324000"/>
          </a:xfrm>
          <a:prstGeom prst="rect">
            <a:avLst/>
          </a:prstGeom>
        </p:spPr>
      </p:pic>
      <p:sp>
        <p:nvSpPr>
          <p:cNvPr id="15" name="Datumsplatzhalter 5"/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oben"/>
          <p:cNvCxnSpPr/>
          <p:nvPr userDrawn="1"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74386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2800" y="1221449"/>
            <a:ext cx="4176000" cy="339034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0800" y="1221448"/>
            <a:ext cx="4176000" cy="339034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75600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2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0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80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6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25133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24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6460862" y="763386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5" name="Bildplatzhalter 1"/>
          <p:cNvSpPr>
            <a:spLocks noGrp="1"/>
          </p:cNvSpPr>
          <p:nvPr>
            <p:ph type="pic" sz="quarter" idx="13" hasCustomPrompt="1"/>
          </p:nvPr>
        </p:nvSpPr>
        <p:spPr>
          <a:xfrm>
            <a:off x="3869922" y="763386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Untertitel Objekt 1"/>
          <p:cNvSpPr>
            <a:spLocks noGrp="1"/>
          </p:cNvSpPr>
          <p:nvPr>
            <p:ph type="body" sz="quarter" idx="22" hasCustomPrompt="1"/>
          </p:nvPr>
        </p:nvSpPr>
        <p:spPr>
          <a:xfrm>
            <a:off x="3869922" y="2452226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1" name="Untertitel Objekt 1"/>
          <p:cNvSpPr>
            <a:spLocks noGrp="1"/>
          </p:cNvSpPr>
          <p:nvPr>
            <p:ph type="body" sz="quarter" idx="27" hasCustomPrompt="1"/>
          </p:nvPr>
        </p:nvSpPr>
        <p:spPr>
          <a:xfrm>
            <a:off x="6460862" y="2449097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8" hasCustomPrompt="1"/>
          </p:nvPr>
        </p:nvSpPr>
        <p:spPr>
          <a:xfrm>
            <a:off x="6460862" y="2793907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37" name="Bildplatzhalter 1"/>
          <p:cNvSpPr>
            <a:spLocks noGrp="1"/>
          </p:cNvSpPr>
          <p:nvPr>
            <p:ph type="pic" sz="quarter" idx="29" hasCustomPrompt="1"/>
          </p:nvPr>
        </p:nvSpPr>
        <p:spPr>
          <a:xfrm>
            <a:off x="3869922" y="2793907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38" name="Untertitel Objekt 1"/>
          <p:cNvSpPr>
            <a:spLocks noGrp="1"/>
          </p:cNvSpPr>
          <p:nvPr>
            <p:ph type="body" sz="quarter" idx="30" hasCustomPrompt="1"/>
          </p:nvPr>
        </p:nvSpPr>
        <p:spPr>
          <a:xfrm>
            <a:off x="3869922" y="4476970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9" name="Untertitel Objekt 1"/>
          <p:cNvSpPr>
            <a:spLocks noGrp="1"/>
          </p:cNvSpPr>
          <p:nvPr>
            <p:ph type="body" sz="quarter" idx="31" hasCustomPrompt="1"/>
          </p:nvPr>
        </p:nvSpPr>
        <p:spPr>
          <a:xfrm>
            <a:off x="6460862" y="4473841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419410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 fix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861757" y="763386"/>
            <a:ext cx="2403162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460862" y="763386"/>
            <a:ext cx="2387938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links"/>
          <p:cNvSpPr>
            <a:spLocks noGrp="1"/>
          </p:cNvSpPr>
          <p:nvPr>
            <p:ph type="body" sz="quarter" idx="17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77049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Bild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73599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 hasCustomPrompt="1"/>
          </p:nvPr>
        </p:nvSpPr>
        <p:spPr>
          <a:xfrm>
            <a:off x="3861758" y="763386"/>
            <a:ext cx="4987042" cy="3839443"/>
          </a:xfrm>
        </p:spPr>
        <p:txBody>
          <a:bodyPr>
            <a:normAutofit/>
          </a:bodyPr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5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</a:t>
            </a:r>
            <a:br>
              <a:rPr lang="de-DE" dirty="0"/>
            </a:br>
            <a:r>
              <a:rPr lang="de-DE" dirty="0"/>
              <a:t>auf Symbol klicken und einfügen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Bildausschnitt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10" name="Textplatzhalter links"/>
          <p:cNvSpPr>
            <a:spLocks noGrp="1"/>
          </p:cNvSpPr>
          <p:nvPr>
            <p:ph type="body" sz="quarter" idx="16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48354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6713" y="4767263"/>
            <a:ext cx="792088" cy="3699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2"/>
          </p:nvPr>
        </p:nvSpPr>
        <p:spPr>
          <a:xfrm>
            <a:off x="4788024" y="4773603"/>
            <a:ext cx="3284488" cy="369901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lIns="68576" tIns="34289" rIns="68576" bIns="34289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0800" y="4773603"/>
            <a:ext cx="4507224" cy="369901"/>
          </a:xfrm>
          <a:prstGeom prst="rect">
            <a:avLst/>
          </a:prstGeom>
        </p:spPr>
        <p:txBody>
          <a:bodyPr vert="horz" lIns="0" tIns="34289" rIns="68576" bIns="34289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Vorlagen PPT der OTH Regensburg - Format 16x9</a:t>
            </a:r>
            <a:endParaRPr lang="de-DE" dirty="0"/>
          </a:p>
        </p:txBody>
      </p:sp>
      <p:cxnSp>
        <p:nvCxnSpPr>
          <p:cNvPr id="8" name="Gerade Verbindung unten"/>
          <p:cNvCxnSpPr/>
          <p:nvPr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oben"/>
          <p:cNvCxnSpPr/>
          <p:nvPr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964" y="1200151"/>
            <a:ext cx="8568000" cy="3394472"/>
          </a:xfrm>
          <a:prstGeom prst="rect">
            <a:avLst/>
          </a:prstGeom>
        </p:spPr>
        <p:txBody>
          <a:bodyPr vert="horz" lIns="0" tIns="34289" rIns="68576" bIns="34289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00000" y="104775"/>
            <a:ext cx="6148800" cy="324000"/>
          </a:xfrm>
          <a:prstGeom prst="rect">
            <a:avLst/>
          </a:prstGeom>
        </p:spPr>
        <p:txBody>
          <a:bodyPr vert="horz" lIns="0" tIns="36000" rIns="68400" bIns="36000" rtlCol="0" anchor="ctr" anchorCtr="0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10" name="Logo OTH" descr="OTH_Logo_3zeilig_AM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000"/>
          <a:stretch/>
        </p:blipFill>
        <p:spPr>
          <a:xfrm>
            <a:off x="280801" y="104775"/>
            <a:ext cx="2237306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190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2" r:id="rId5"/>
    <p:sldLayoutId id="2147483653" r:id="rId6"/>
    <p:sldLayoutId id="2147483671" r:id="rId7"/>
    <p:sldLayoutId id="2147483672" r:id="rId8"/>
    <p:sldLayoutId id="2147483673" r:id="rId9"/>
    <p:sldLayoutId id="2147483654" r:id="rId10"/>
    <p:sldLayoutId id="2147483670" r:id="rId11"/>
    <p:sldLayoutId id="2147483661" r:id="rId12"/>
    <p:sldLayoutId id="2147483662" r:id="rId13"/>
    <p:sldLayoutId id="2147483669" r:id="rId14"/>
    <p:sldLayoutId id="2147483663" r:id="rId15"/>
    <p:sldLayoutId id="2147483656" r:id="rId16"/>
    <p:sldLayoutId id="2147483657" r:id="rId17"/>
  </p:sldLayoutIdLst>
  <p:hf hdr="0"/>
  <p:txStyles>
    <p:titleStyle>
      <a:lvl1pPr algn="r" defTabSz="685749" rtl="0" eaLnBrk="1" latinLnBrk="0" hangingPunct="1">
        <a:spcBef>
          <a:spcPct val="0"/>
        </a:spcBef>
        <a:buNone/>
        <a:defRPr sz="21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629" indent="-19762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6686" indent="-169057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3124" indent="-159532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08375" indent="-17381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2198" indent="-171438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Studium\Semester_6\VMCB\Videos\Stimmungsampel1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controllersandpcs.de/lehrarchiv/pdfs/elektronik/einfuehrung_09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Studium\Semester_6\VMCB\Videos\Stimmungsampel2.mp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>
          <a:xfrm>
            <a:off x="282300" y="843558"/>
            <a:ext cx="8568000" cy="3528392"/>
          </a:xfrm>
        </p:spPr>
        <p:txBody>
          <a:bodyPr/>
          <a:lstStyle/>
          <a:p>
            <a:pPr algn="ctr"/>
            <a:r>
              <a:rPr lang="de-DE" sz="3600" dirty="0"/>
              <a:t>Stimmungsampel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9930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Layout – Bauteile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699542"/>
            <a:ext cx="4379441" cy="4293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323528" y="105958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accent1"/>
                </a:solidFill>
              </a:rPr>
              <a:t>Batterieversorgung</a:t>
            </a:r>
          </a:p>
          <a:p>
            <a:r>
              <a:rPr lang="de-DE" sz="1200" dirty="0" smtClean="0">
                <a:solidFill>
                  <a:schemeClr val="tx2"/>
                </a:solidFill>
              </a:rPr>
              <a:t>Mikrocontroller</a:t>
            </a:r>
          </a:p>
          <a:p>
            <a:r>
              <a:rPr lang="de-DE" sz="1200" dirty="0" smtClean="0">
                <a:solidFill>
                  <a:srgbClr val="00B0F0"/>
                </a:solidFill>
              </a:rPr>
              <a:t>Connector zum Debuggen</a:t>
            </a:r>
          </a:p>
          <a:p>
            <a:r>
              <a:rPr lang="de-DE" sz="1200" dirty="0" smtClean="0">
                <a:solidFill>
                  <a:srgbClr val="92D050"/>
                </a:solidFill>
              </a:rPr>
              <a:t>Schalter für </a:t>
            </a:r>
            <a:r>
              <a:rPr lang="de-DE" sz="1200" dirty="0" err="1" smtClean="0">
                <a:solidFill>
                  <a:srgbClr val="92D050"/>
                </a:solidFill>
              </a:rPr>
              <a:t>Lowpowermode</a:t>
            </a:r>
            <a:endParaRPr lang="de-DE" sz="1200" dirty="0" smtClean="0">
              <a:solidFill>
                <a:srgbClr val="92D050"/>
              </a:solidFill>
            </a:endParaRPr>
          </a:p>
          <a:p>
            <a:r>
              <a:rPr lang="de-DE" sz="1200" dirty="0" smtClean="0">
                <a:solidFill>
                  <a:srgbClr val="FF0000"/>
                </a:solidFill>
              </a:rPr>
              <a:t>Kapazitiver Sensor</a:t>
            </a:r>
          </a:p>
          <a:p>
            <a:r>
              <a:rPr lang="de-DE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LED-Schaltung</a:t>
            </a:r>
            <a:endParaRPr lang="de-DE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572000" y="1707654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3635896" y="2931790"/>
            <a:ext cx="864096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3635896" y="1059582"/>
            <a:ext cx="2592288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131840" y="2499742"/>
            <a:ext cx="432048" cy="122413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156176" y="2211710"/>
            <a:ext cx="936104" cy="12241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4067944" y="113159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3419872" y="1707654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5940152" y="1707654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5364088" y="113159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3635896" y="3651870"/>
            <a:ext cx="4320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46262"/>
            <a:ext cx="4211960" cy="40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059583"/>
            <a:ext cx="4181412" cy="408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hteck 27"/>
          <p:cNvSpPr/>
          <p:nvPr/>
        </p:nvSpPr>
        <p:spPr>
          <a:xfrm>
            <a:off x="1907704" y="1491630"/>
            <a:ext cx="69492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228184" y="4371950"/>
            <a:ext cx="36004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2123728" y="4371950"/>
            <a:ext cx="28803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6084168" y="1491630"/>
            <a:ext cx="64807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907704" y="2067694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084168" y="1995686"/>
            <a:ext cx="648072" cy="223224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5220072" y="31478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043608" y="31478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4788024" y="2787774"/>
            <a:ext cx="2880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611560" y="2787774"/>
            <a:ext cx="2880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3419872" y="2571750"/>
            <a:ext cx="936104" cy="10081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7596336" y="2571750"/>
            <a:ext cx="864096" cy="10801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7380312" y="1995686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6804248" y="1491630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5580112" y="1491630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5004048" y="1995686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3131840" y="1851670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755576" y="1851670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1331640" y="1347614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2555776" y="1347614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5220072" y="3867894"/>
            <a:ext cx="8640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Gefräste Platine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6328" y="1059610"/>
            <a:ext cx="2574149" cy="3432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Gehäuse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3638"/>
            <a:ext cx="4747752" cy="319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7580" y="771550"/>
            <a:ext cx="445642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627534"/>
            <a:ext cx="2520280" cy="94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Gedrucktes Gehäuse</a:t>
            </a:r>
            <a:endParaRPr lang="de-DE" dirty="0"/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1529" y="1122403"/>
            <a:ext cx="2692599" cy="3590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80800" y="1087122"/>
            <a:ext cx="856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Projektvorstellung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STM32G031J6M6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LED‘s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Kapazitiver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Energiesparmodus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Schaltplan und </a:t>
            </a:r>
            <a:r>
              <a:rPr lang="de-DE" dirty="0" smtClean="0"/>
              <a:t>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Gehäuse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200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Funktionalität</a:t>
            </a:r>
            <a:endParaRPr lang="de-DE" dirty="0"/>
          </a:p>
        </p:txBody>
      </p:sp>
      <p:pic>
        <p:nvPicPr>
          <p:cNvPr id="10" name="Stimmungsampel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59632" y="1059582"/>
            <a:ext cx="6547115" cy="368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9403" y="1044448"/>
            <a:ext cx="8568000" cy="34715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Was kann er?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Core: ARM 32-Bit Cortex –M0+ CPU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Power: 1.7 </a:t>
            </a:r>
            <a:r>
              <a:rPr lang="de-DE" sz="1400" dirty="0" err="1">
                <a:solidFill>
                  <a:schemeClr val="tx1"/>
                </a:solidFill>
              </a:rPr>
              <a:t>to</a:t>
            </a:r>
            <a:r>
              <a:rPr lang="de-DE" sz="1400" dirty="0">
                <a:solidFill>
                  <a:schemeClr val="tx1"/>
                </a:solidFill>
              </a:rPr>
              <a:t> 3.6V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- 4 </a:t>
            </a:r>
            <a:r>
              <a:rPr lang="de-DE" sz="1400" dirty="0" err="1">
                <a:solidFill>
                  <a:schemeClr val="tx1"/>
                </a:solidFill>
              </a:rPr>
              <a:t>oscillator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DMA </a:t>
            </a:r>
            <a:r>
              <a:rPr lang="de-DE" sz="1400" dirty="0" err="1">
                <a:solidFill>
                  <a:schemeClr val="tx1"/>
                </a:solidFill>
              </a:rPr>
              <a:t>controller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ADC</a:t>
            </a:r>
          </a:p>
          <a:p>
            <a:r>
              <a:rPr lang="de-DE" sz="1400" dirty="0">
                <a:solidFill>
                  <a:schemeClr val="tx1"/>
                </a:solidFill>
              </a:rPr>
              <a:t>	- 11 </a:t>
            </a:r>
            <a:r>
              <a:rPr lang="de-DE" sz="1400" dirty="0" err="1">
                <a:solidFill>
                  <a:schemeClr val="tx1"/>
                </a:solidFill>
              </a:rPr>
              <a:t>timers</a:t>
            </a: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	- </a:t>
            </a:r>
            <a:r>
              <a:rPr lang="de-DE" sz="1400" dirty="0" err="1">
                <a:solidFill>
                  <a:schemeClr val="tx1"/>
                </a:solidFill>
              </a:rPr>
              <a:t>communication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interfaces</a:t>
            </a:r>
            <a:endParaRPr lang="de-DE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STM32G031J6M6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4839" y="908134"/>
            <a:ext cx="11049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411D9A4B-7725-4183-8C43-7E7F6F832C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085" y="3383983"/>
            <a:ext cx="5484094" cy="12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47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555526"/>
            <a:ext cx="2127250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LED‘s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95200" y="1092507"/>
            <a:ext cx="8567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RGB-LED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WS2812b</a:t>
            </a:r>
            <a:endParaRPr lang="de-DE" dirty="0"/>
          </a:p>
          <a:p>
            <a:r>
              <a:rPr lang="de-DE" dirty="0"/>
              <a:t>	- Versorgung 5V -&gt; Boost Converter</a:t>
            </a:r>
          </a:p>
          <a:p>
            <a:r>
              <a:rPr lang="de-DE" dirty="0"/>
              <a:t>	- DMA Auslesung</a:t>
            </a:r>
          </a:p>
          <a:p>
            <a:r>
              <a:rPr lang="de-DE" dirty="0"/>
              <a:t>	- PWM Ansteuerung seriell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Led-Schaltung</a:t>
            </a:r>
          </a:p>
          <a:p>
            <a:r>
              <a:rPr lang="de-DE" dirty="0"/>
              <a:t>	- Ansteuerung mehrerer </a:t>
            </a:r>
            <a:r>
              <a:rPr lang="de-DE" dirty="0" err="1"/>
              <a:t>LED‘s</a:t>
            </a:r>
            <a:r>
              <a:rPr lang="de-DE" dirty="0"/>
              <a:t> mit wenig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98618247-3CA8-4213-8F1F-3FE8543B3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454330"/>
            <a:ext cx="895350" cy="9144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228184" y="228371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524328" y="257175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750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Kapazitiver Sensor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81258" y="1087122"/>
            <a:ext cx="8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Funktionsweise</a:t>
            </a:r>
            <a:r>
              <a:rPr lang="de-DE" dirty="0"/>
              <a:t>: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0529" y="4752158"/>
            <a:ext cx="27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http://www.controllersandpcs.de/lehrarchiv/pdfs/elektronik/einfuehrung_09.pdf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258" y="1548040"/>
            <a:ext cx="3324225" cy="13716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255988" y="3631862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Einstellmöglichkeiten:</a:t>
            </a:r>
          </a:p>
          <a:p>
            <a:r>
              <a:rPr lang="de-DE" dirty="0" smtClean="0"/>
              <a:t>1 </a:t>
            </a:r>
            <a:r>
              <a:rPr lang="de-DE" dirty="0" err="1" smtClean="0"/>
              <a:t>Mohm</a:t>
            </a:r>
            <a:r>
              <a:rPr lang="de-DE" dirty="0" smtClean="0"/>
              <a:t>: 	Erkennung bei direktem Kontakt</a:t>
            </a:r>
          </a:p>
          <a:p>
            <a:r>
              <a:rPr lang="de-DE" dirty="0" smtClean="0"/>
              <a:t>4,7 </a:t>
            </a:r>
            <a:r>
              <a:rPr lang="de-DE" dirty="0" err="1" smtClean="0"/>
              <a:t>MOhm</a:t>
            </a:r>
            <a:r>
              <a:rPr lang="de-DE" dirty="0" smtClean="0"/>
              <a:t>:	Erkennung über kleinere Distanz</a:t>
            </a:r>
          </a:p>
          <a:p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84557" y="3227417"/>
            <a:ext cx="321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Widerstand und Kapazität des Pins bilden RC-Ladeglied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755771"/>
            <a:ext cx="3328417" cy="25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78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Funktionalität kapazitiver Sensor mit Gehäuse</a:t>
            </a:r>
            <a:endParaRPr lang="de-DE" dirty="0"/>
          </a:p>
        </p:txBody>
      </p:sp>
      <p:pic>
        <p:nvPicPr>
          <p:cNvPr id="9" name="Stimmungsampel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59632" y="1059582"/>
            <a:ext cx="6408712" cy="3604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19.11.2020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Energiesparmodus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81258" y="1087122"/>
            <a:ext cx="85675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Verbrauch: 	Modus:</a:t>
            </a:r>
          </a:p>
          <a:p>
            <a:r>
              <a:rPr lang="de-DE" dirty="0" smtClean="0"/>
              <a:t>7,6mA		Normalbetrieb</a:t>
            </a:r>
          </a:p>
          <a:p>
            <a:r>
              <a:rPr lang="de-DE" dirty="0" smtClean="0"/>
              <a:t>6,2mA		Energiesparmodus mit LED</a:t>
            </a:r>
          </a:p>
          <a:p>
            <a:r>
              <a:rPr lang="de-DE" dirty="0" smtClean="0"/>
              <a:t>0,24mA		Energiesparmodus ohne LED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Voraussetzungen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Systemtakt verringern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Regulatorspannung</a:t>
            </a:r>
            <a:r>
              <a:rPr lang="de-DE" dirty="0"/>
              <a:t> muss verringert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Outputs sollten sich nicht verändern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Vorteil: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Geringerer Stromverbrauch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Kein Weiterschalten der </a:t>
            </a:r>
            <a:r>
              <a:rPr lang="de-DE" dirty="0" err="1" smtClean="0"/>
              <a:t>LED‘s</a:t>
            </a:r>
            <a:r>
              <a:rPr lang="de-DE" dirty="0" smtClean="0"/>
              <a:t> möglich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533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14.07.2016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S. </a:t>
            </a:r>
            <a:fld id="{D7EFD9E5-FB44-4C01-A2C2-48348664E7C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Schaltplan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87574"/>
            <a:ext cx="6558878" cy="415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683568" y="163564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Batterieversorgung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6444208" y="4155926"/>
            <a:ext cx="233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Schalter für </a:t>
            </a:r>
            <a:r>
              <a:rPr lang="de-DE" sz="1200" dirty="0" err="1" smtClean="0"/>
              <a:t>Lowpowermode</a:t>
            </a:r>
            <a:endParaRPr lang="de-DE" sz="1200" dirty="0"/>
          </a:p>
        </p:txBody>
      </p:sp>
      <p:sp>
        <p:nvSpPr>
          <p:cNvPr id="13" name="Textfeld 12"/>
          <p:cNvSpPr txBox="1"/>
          <p:nvPr/>
        </p:nvSpPr>
        <p:spPr>
          <a:xfrm>
            <a:off x="3059832" y="451596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Connector zum Debuggen</a:t>
            </a:r>
            <a:endParaRPr lang="de-DE" sz="1200" dirty="0"/>
          </a:p>
        </p:txBody>
      </p:sp>
      <p:sp>
        <p:nvSpPr>
          <p:cNvPr id="14" name="Textfeld 13"/>
          <p:cNvSpPr txBox="1"/>
          <p:nvPr/>
        </p:nvSpPr>
        <p:spPr>
          <a:xfrm>
            <a:off x="7092280" y="300379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LED-Schaltung</a:t>
            </a:r>
            <a:endParaRPr lang="de-DE" sz="1200" dirty="0"/>
          </a:p>
        </p:txBody>
      </p:sp>
      <p:sp>
        <p:nvSpPr>
          <p:cNvPr id="15" name="Textfeld 14"/>
          <p:cNvSpPr txBox="1"/>
          <p:nvPr/>
        </p:nvSpPr>
        <p:spPr>
          <a:xfrm>
            <a:off x="2411760" y="386789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Mikrocontroller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3347864" y="213970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Kapazitiver Sensor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TH_PPT_16x9">
  <a:themeElements>
    <a:clrScheme name="OTH Regensburg Farben">
      <a:dk1>
        <a:sysClr val="windowText" lastClr="000000"/>
      </a:dk1>
      <a:lt1>
        <a:sysClr val="window" lastClr="FFFFFF"/>
      </a:lt1>
      <a:dk2>
        <a:srgbClr val="FFED00"/>
      </a:dk2>
      <a:lt2>
        <a:srgbClr val="D5D2C2"/>
      </a:lt2>
      <a:accent1>
        <a:srgbClr val="EF7D00"/>
      </a:accent1>
      <a:accent2>
        <a:srgbClr val="C22E0C"/>
      </a:accent2>
      <a:accent3>
        <a:srgbClr val="831F82"/>
      </a:accent3>
      <a:accent4>
        <a:srgbClr val="164194"/>
      </a:accent4>
      <a:accent5>
        <a:srgbClr val="009BAC"/>
      </a:accent5>
      <a:accent6>
        <a:srgbClr val="008C49"/>
      </a:accent6>
      <a:hlink>
        <a:srgbClr val="5F5F5F"/>
      </a:hlink>
      <a:folHlink>
        <a:srgbClr val="5F5F5F"/>
      </a:folHlink>
    </a:clrScheme>
    <a:fontScheme name="OTH Standard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TH_PowerPoint_16x9_Vorschlag_pepig.potx" id="{43620CFC-C386-4CA8-B9E6-5EEE78A9B3C3}" vid="{E10F38B3-65C0-4F3B-89E5-411266422D7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TH Regensburg Farben">
    <a:dk1>
      <a:sysClr val="windowText" lastClr="000000"/>
    </a:dk1>
    <a:lt1>
      <a:sysClr val="window" lastClr="FFFFFF"/>
    </a:lt1>
    <a:dk2>
      <a:srgbClr val="FFED00"/>
    </a:dk2>
    <a:lt2>
      <a:srgbClr val="D5D2C2"/>
    </a:lt2>
    <a:accent1>
      <a:srgbClr val="EF7D00"/>
    </a:accent1>
    <a:accent2>
      <a:srgbClr val="C22E0C"/>
    </a:accent2>
    <a:accent3>
      <a:srgbClr val="831F82"/>
    </a:accent3>
    <a:accent4>
      <a:srgbClr val="164194"/>
    </a:accent4>
    <a:accent5>
      <a:srgbClr val="009BAC"/>
    </a:accent5>
    <a:accent6>
      <a:srgbClr val="008C49"/>
    </a:accent6>
    <a:hlink>
      <a:srgbClr val="5F5F5F"/>
    </a:hlink>
    <a:folHlink>
      <a:srgbClr val="5F5F5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C6390AE56B35438C65966F635EAD35" ma:contentTypeVersion="0" ma:contentTypeDescription="Ein neues Dokument erstellen." ma:contentTypeScope="" ma:versionID="4f3286d4674dd6d9e62b4ad622de0e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5AD01-48E5-4010-AD48-B7D7CFBD789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0CAF0C3-C893-4631-969E-805C1C12F1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66FAE7-B46A-4DFD-AC4F-E088CCE66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OTH_PPT_16x9</Template>
  <TotalTime>0</TotalTime>
  <Words>142</Words>
  <Application>Microsoft Office PowerPoint</Application>
  <PresentationFormat>Bildschirmpräsentation (16:9)</PresentationFormat>
  <Paragraphs>105</Paragraphs>
  <Slides>14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OTH_PPT_16x9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</vt:vector>
  </TitlesOfParts>
  <Company>pepig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dsfa</dc:title>
  <dc:creator>pepig Gabriele Thanner</dc:creator>
  <cp:lastModifiedBy>Administrator</cp:lastModifiedBy>
  <cp:revision>136</cp:revision>
  <dcterms:created xsi:type="dcterms:W3CDTF">2016-03-30T09:52:44Z</dcterms:created>
  <dcterms:modified xsi:type="dcterms:W3CDTF">2020-11-19T08:03:53Z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0x0101003DC6390AE56B35438C65966F635EAD35</vt:lpwstr>
  </property>
</Properties>
</file>